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5"/>
  </p:notesMasterIdLst>
  <p:handoutMasterIdLst>
    <p:handoutMasterId r:id="rId16"/>
  </p:handoutMasterIdLst>
  <p:sldIdLst>
    <p:sldId id="256" r:id="rId4"/>
    <p:sldId id="458" r:id="rId5"/>
    <p:sldId id="469" r:id="rId6"/>
    <p:sldId id="470" r:id="rId7"/>
    <p:sldId id="471" r:id="rId8"/>
    <p:sldId id="472" r:id="rId9"/>
    <p:sldId id="465" r:id="rId10"/>
    <p:sldId id="467" r:id="rId11"/>
    <p:sldId id="468" r:id="rId12"/>
    <p:sldId id="487" r:id="rId13"/>
    <p:sldId id="335" r:id="rId14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FFFF00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  <a:srgbClr val="990000"/>
    <a:srgbClr val="990033"/>
    <a:srgbClr val="66FFFF"/>
    <a:srgbClr val="CCFF99"/>
    <a:srgbClr val="CCFF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40" autoAdjust="0"/>
    <p:restoredTop sz="99102" autoAdjust="0"/>
  </p:normalViewPr>
  <p:slideViewPr>
    <p:cSldViewPr>
      <p:cViewPr varScale="1">
        <p:scale>
          <a:sx n="65" d="100"/>
          <a:sy n="65" d="100"/>
        </p:scale>
        <p:origin x="-169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E0BE-AD1D-4574-85FF-B357153C1A4D}" type="datetimeFigureOut">
              <a:rPr lang="zh-TW" altLang="en-US" smtClean="0"/>
              <a:t>2017/9/8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CD81-13AF-4417-B5EE-7E73D482F8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039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1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fld id="{F7D3B33F-9732-4727-82F0-5A7581C4369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0417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7713"/>
            <a:ext cx="4962525" cy="3722687"/>
          </a:xfrm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907560" y="4721302"/>
            <a:ext cx="4990493" cy="447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2400" smtClean="0">
                <a:latin typeface="Arial" charset="0"/>
                <a:ea typeface="新細明體" charset="-120"/>
              </a:rPr>
              <a:t>The scientific name is Zizyphus mauritiana Lam.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It is one of the important tropic fruit crop in south Taiwan.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major production areas are at Kaohjiung an Pingtung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planting acreage is about 1,700 hectares.</a:t>
            </a:r>
          </a:p>
          <a:p>
            <a:endParaRPr lang="zh-TW" altLang="en-US" sz="2400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7713"/>
            <a:ext cx="4962525" cy="3722687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907560" y="4721302"/>
            <a:ext cx="4990493" cy="447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2400" smtClean="0">
                <a:latin typeface="Arial" charset="0"/>
                <a:ea typeface="新細明體" charset="-120"/>
              </a:rPr>
              <a:t>The scientific name is Zizyphus mauritiana Lam.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It is one of the important tropic fruit crop in south Taiwan.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major production areas are at Kaohjiung an Pingtung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planting acreage is about 1,700 hectares.</a:t>
            </a:r>
          </a:p>
          <a:p>
            <a:endParaRPr lang="zh-TW" altLang="en-US" sz="2400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7713"/>
            <a:ext cx="4962525" cy="3722687"/>
          </a:xfrm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907560" y="4721302"/>
            <a:ext cx="4990493" cy="447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2400" smtClean="0">
                <a:latin typeface="Arial" charset="0"/>
                <a:ea typeface="新細明體" charset="-120"/>
              </a:rPr>
              <a:t>The scientific name is Zizyphus mauritiana Lam.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It is one of the important tropic fruit crop in south Taiwan.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major production areas are at Kaohjiung an Pingtung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planting acreage is about 1,700 hectares.</a:t>
            </a:r>
          </a:p>
          <a:p>
            <a:endParaRPr lang="zh-TW" altLang="en-US" sz="2400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7713"/>
            <a:ext cx="4962525" cy="3722687"/>
          </a:xfrm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907560" y="4721302"/>
            <a:ext cx="4990493" cy="447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2400" smtClean="0">
                <a:latin typeface="Arial" charset="0"/>
                <a:ea typeface="新細明體" charset="-120"/>
              </a:rPr>
              <a:t>The scientific name is Zizyphus mauritiana Lam.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It is one of the important tropic fruit crop in south Taiwan.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major production areas are at Kaohjiung an Pingtung</a:t>
            </a:r>
          </a:p>
          <a:p>
            <a:r>
              <a:rPr lang="en-US" altLang="zh-TW" sz="2400" smtClean="0">
                <a:latin typeface="Arial" charset="0"/>
                <a:ea typeface="新細明體" charset="-120"/>
              </a:rPr>
              <a:t>The planting acreage is about 1,700 hectares.</a:t>
            </a:r>
          </a:p>
          <a:p>
            <a:endParaRPr lang="zh-TW" altLang="en-US" sz="2400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9E74C-C256-4BCF-A1DD-95AC28D524F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78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0A04B-A27B-4BE4-9CD9-50F3F5F1B79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730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B2B91-6236-4953-9DB0-6257D7FF1C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94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1F33FD-0C0C-426F-92CB-691335BD186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74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5F6CA7-1F6F-4E51-93EA-CD35B55D8EB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820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A01F-5B09-47BF-9887-25BA6241C4D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5502-345A-4C65-BFBE-EAB8D81F2D4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7615-443B-4A05-B8DA-44E6EDC1E97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90C9-C7EC-4EAD-8E81-533AF0A81D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435C-56E3-45C5-B47C-C18E0C31E3E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1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7DAE-1372-4057-8F9E-78D4C546A3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8B18A-BBE7-42A7-A3F5-9C1CA65CCFD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323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F8A75-6165-408C-ACFB-0E5BFE3F065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39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0B5D-662D-4094-AA94-1B6B0FCDD0F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45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7AD6-9816-4735-B015-4ECEA896794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6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3E3F-A044-492A-ACF1-8C3C6FFA8EE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1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DD95-905B-42DC-AB07-8E5B592E4D6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7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23B0-0CE2-41C7-9D73-B44FC7B011B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69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1F33FD-0C0C-426F-92CB-691335BD186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7140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9E74C-C256-4BCF-A1DD-95AC28D524FB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4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8B18A-BBE7-42A7-A3F5-9C1CA65CCFD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15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3B8CF-E578-4B30-9B75-3304633437C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3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3B8CF-E578-4B30-9B75-3304633437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54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1D61-DDF9-4694-820B-22301854212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0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6719E-1893-459B-95C3-C58D999E3EE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19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A718-0621-4F42-B8C3-E998AE55A06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59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0F6E1-F348-4068-AF29-9E2FA8A5CF8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76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0AD2D-3C72-4E8E-A79F-24F2BFBF234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5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70A61-436A-4E5F-9CA2-E2DB24C8745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6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0A04B-A27B-4BE4-9CD9-50F3F5F1B792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67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B2B91-6236-4953-9DB0-6257D7FF1CF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4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1F33FD-0C0C-426F-92CB-691335BD1862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7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5F6CA7-1F6F-4E51-93EA-CD35B55D8EB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2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1D61-DDF9-4694-820B-22301854212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6380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F6791-8561-4C01-97B5-B4622793D07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0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6719E-1893-459B-95C3-C58D999E3EE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A718-0621-4F42-B8C3-E998AE55A06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7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0F6E1-F348-4068-AF29-9E2FA8A5CF8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62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0AD2D-3C72-4E8E-A79F-24F2BFBF234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58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70A61-436A-4E5F-9CA2-E2DB24C8745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303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a typeface="+mn-ea"/>
              </a:defRPr>
            </a:lvl1pPr>
          </a:lstStyle>
          <a:p>
            <a:fld id="{F935EC5E-131F-4C5F-9907-98BFD77C4D08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1031" name="Picture 7" descr="場名3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6237288"/>
            <a:ext cx="4476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ltGray">
          <a:xfrm>
            <a:off x="0" y="0"/>
            <a:ext cx="9144000" cy="115888"/>
          </a:xfrm>
          <a:prstGeom prst="rect">
            <a:avLst/>
          </a:prstGeom>
          <a:gradFill rotWithShape="1">
            <a:gsLst>
              <a:gs pos="0">
                <a:srgbClr val="0065CA">
                  <a:gamma/>
                  <a:shade val="46275"/>
                  <a:invGamma/>
                </a:srgbClr>
              </a:gs>
              <a:gs pos="100000">
                <a:srgbClr val="006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34" name="Picture 10" descr="kdais-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237288"/>
            <a:ext cx="565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476375" y="1989138"/>
            <a:ext cx="7343775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TW" altLang="en-US" sz="320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3"/>
            <a:ext cx="91440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0" y="0"/>
            <a:ext cx="9144000" cy="738188"/>
            <a:chOff x="0" y="0"/>
            <a:chExt cx="5760" cy="465"/>
          </a:xfrm>
        </p:grpSpPr>
        <p:pic>
          <p:nvPicPr>
            <p:cNvPr id="2058" name="Picture 3"/>
            <p:cNvPicPr>
              <a:picLocks noChangeAspect="1" noChangeArrowheads="1"/>
            </p:cNvPicPr>
            <p:nvPr userDrawn="1"/>
          </p:nvPicPr>
          <p:blipFill>
            <a:blip r:embed="rId1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Rectangle 9"/>
            <p:cNvSpPr>
              <a:spLocks noChangeArrowheads="1"/>
            </p:cNvSpPr>
            <p:nvPr userDrawn="1"/>
          </p:nvSpPr>
          <p:spPr bwMode="ltGray">
            <a:xfrm>
              <a:off x="0" y="0"/>
              <a:ext cx="5760" cy="210"/>
            </a:xfrm>
            <a:prstGeom prst="rect">
              <a:avLst/>
            </a:prstGeom>
            <a:gradFill rotWithShape="1">
              <a:gsLst>
                <a:gs pos="0">
                  <a:srgbClr val="0065CA">
                    <a:gamma/>
                    <a:shade val="46275"/>
                    <a:invGamma/>
                  </a:srgbClr>
                </a:gs>
                <a:gs pos="100000">
                  <a:srgbClr val="0065CA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6318250"/>
            <a:ext cx="86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7C58671-8F78-4AD1-8B1A-ECA59224C8B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056" name="Picture 11" descr="kdais-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286500"/>
            <a:ext cx="5032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去底中英場稱對照(深)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323013"/>
            <a:ext cx="30638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2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9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0"/>
        </a:buBlip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1"/>
        </a:buBlip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2"/>
        </a:buBlip>
        <a:defRPr kumimoji="1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22"/>
        </a:buBlip>
        <a:defRPr kumimoji="1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22"/>
        </a:buBlip>
        <a:defRPr kumimoji="1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22"/>
        </a:buBlip>
        <a:defRPr kumimoji="1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22"/>
        </a:buBlip>
        <a:defRPr kumimoji="1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a typeface="+mn-ea"/>
              </a:defRPr>
            </a:lvl1pPr>
          </a:lstStyle>
          <a:p>
            <a:fld id="{F935EC5E-131F-4C5F-9907-98BFD77C4D0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7" descr="場名3"/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6237288"/>
            <a:ext cx="4476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ltGray">
          <a:xfrm>
            <a:off x="0" y="0"/>
            <a:ext cx="9144000" cy="115888"/>
          </a:xfrm>
          <a:prstGeom prst="rect">
            <a:avLst/>
          </a:prstGeom>
          <a:gradFill rotWithShape="1">
            <a:gsLst>
              <a:gs pos="0">
                <a:srgbClr val="0065CA">
                  <a:gamma/>
                  <a:shade val="46275"/>
                  <a:invGamma/>
                </a:srgbClr>
              </a:gs>
              <a:gs pos="100000">
                <a:srgbClr val="006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34" name="Picture 10" descr="kdais-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237288"/>
            <a:ext cx="565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476375" y="1989138"/>
            <a:ext cx="7343775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TW" altLang="en-US" sz="320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3"/>
            <a:ext cx="91440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rgbClr val="0065CA">
                  <a:gamma/>
                  <a:shade val="46275"/>
                  <a:invGamma/>
                </a:srgbClr>
              </a:gs>
              <a:gs pos="100000">
                <a:srgbClr val="006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1116013" y="4954588"/>
            <a:ext cx="7334250" cy="1066800"/>
            <a:chOff x="864" y="2478"/>
            <a:chExt cx="4620" cy="672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020" y="2670"/>
              <a:ext cx="4464" cy="4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864" y="2478"/>
              <a:ext cx="4464" cy="499"/>
            </a:xfrm>
            <a:prstGeom prst="rect">
              <a:avLst/>
            </a:prstGeom>
            <a:solidFill>
              <a:srgbClr val="5EB5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1020" y="2489"/>
              <a:ext cx="3768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zh-TW" altLang="en-US" b="1">
                  <a:solidFill>
                    <a:schemeClr val="tx1"/>
                  </a:solidFill>
                </a:rPr>
                <a:t>行政院農業委員會高雄區農業改良場</a:t>
              </a:r>
              <a:endParaRPr lang="zh-TW" altLang="en-US" b="1" i="1">
                <a:solidFill>
                  <a:schemeClr val="tx1"/>
                </a:solidFill>
                <a:ea typeface="新細明體" pitchFamily="18" charset="-12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zh-TW" altLang="en-US" sz="2400" b="1">
                  <a:solidFill>
                    <a:schemeClr val="tx1"/>
                  </a:solidFill>
                </a:rPr>
                <a:t>報告人：黃雅玲 助理研究員</a:t>
              </a:r>
              <a:endParaRPr lang="en-US" altLang="zh-TW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131840" y="765175"/>
            <a:ext cx="6012160" cy="9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2" rIns="91422" bIns="45712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zh-TW" altLang="en-US" sz="2400" b="1" dirty="0">
                <a:solidFill>
                  <a:srgbClr val="006600"/>
                </a:solidFill>
              </a:rPr>
              <a:t>第</a:t>
            </a:r>
            <a:r>
              <a:rPr lang="en-US" altLang="zh-TW" sz="2400" b="1" dirty="0">
                <a:solidFill>
                  <a:srgbClr val="006600"/>
                </a:solidFill>
              </a:rPr>
              <a:t>138</a:t>
            </a:r>
            <a:r>
              <a:rPr lang="zh-TW" altLang="en-US" sz="2400" b="1" dirty="0">
                <a:solidFill>
                  <a:srgbClr val="006600"/>
                </a:solidFill>
              </a:rPr>
              <a:t>次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農委會農業智慧財產權審議會通過</a:t>
            </a:r>
            <a:endParaRPr lang="en-US" altLang="zh-TW" sz="2400" b="1" dirty="0">
              <a:solidFill>
                <a:srgbClr val="0066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006600"/>
                </a:solidFill>
              </a:rPr>
              <a:t>2017.08.30</a:t>
            </a:r>
            <a:endParaRPr lang="en-US" altLang="zh-TW" sz="2400" b="1" dirty="0">
              <a:solidFill>
                <a:srgbClr val="006600"/>
              </a:solidFill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95536" y="3819575"/>
            <a:ext cx="8137351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 anchor="b"/>
          <a:lstStyle/>
          <a:p>
            <a:pPr algn="ctr"/>
            <a:r>
              <a:rPr lang="zh-TW" altLang="en-US" sz="4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「火鶴花高雄</a:t>
            </a:r>
            <a:r>
              <a:rPr lang="en-US" altLang="zh-TW" sz="4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TW" altLang="en-US" sz="4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號</a:t>
            </a:r>
            <a:r>
              <a:rPr lang="zh-TW" altLang="en-US" sz="4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品種權</a:t>
            </a:r>
            <a:r>
              <a:rPr lang="zh-TW" altLang="en-US" sz="4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」</a:t>
            </a:r>
            <a:endParaRPr lang="en-US" altLang="zh-TW" sz="48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zh-TW" altLang="en-US" sz="4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非專屬授權案</a:t>
            </a:r>
            <a:endParaRPr lang="zh-TW" altLang="en-US" sz="4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高雄場美麗園區(佳撕邊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9275"/>
            <a:ext cx="3529013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67460" y="6346875"/>
            <a:ext cx="767766" cy="447625"/>
          </a:xfrm>
        </p:spPr>
        <p:txBody>
          <a:bodyPr/>
          <a:lstStyle/>
          <a:p>
            <a:pPr>
              <a:defRPr/>
            </a:pPr>
            <a:fld id="{D06F8A75-6165-408C-ACFB-0E5BFE3F065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8" y="332655"/>
            <a:ext cx="2819648" cy="3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21" y="332655"/>
            <a:ext cx="2838017" cy="378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" y="4292582"/>
            <a:ext cx="4498222" cy="2530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2" y="4273384"/>
            <a:ext cx="4515542" cy="253999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b="22459"/>
          <a:stretch/>
        </p:blipFill>
        <p:spPr bwMode="auto">
          <a:xfrm>
            <a:off x="6110454" y="332655"/>
            <a:ext cx="2854034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場名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6237288"/>
            <a:ext cx="4476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ltGray">
          <a:xfrm>
            <a:off x="0" y="2971800"/>
            <a:ext cx="9144000" cy="241300"/>
          </a:xfrm>
          <a:prstGeom prst="rect">
            <a:avLst/>
          </a:prstGeom>
          <a:gradFill rotWithShape="1">
            <a:gsLst>
              <a:gs pos="0">
                <a:srgbClr val="0065CA">
                  <a:gamma/>
                  <a:shade val="46275"/>
                  <a:invGamma/>
                </a:srgbClr>
              </a:gs>
              <a:gs pos="100000">
                <a:srgbClr val="006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97636" name="Picture 4" descr="kdai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5715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403648" y="1052736"/>
            <a:ext cx="6408737" cy="9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4" rIns="91404" bIns="45704" anchor="b"/>
          <a:lstStyle/>
          <a:p>
            <a:pPr algn="ctr">
              <a:spcBef>
                <a:spcPct val="50000"/>
              </a:spcBef>
            </a:pPr>
            <a:r>
              <a:rPr lang="zh-TW" altLang="en-US" sz="6000" b="1" dirty="0" smtClean="0">
                <a:solidFill>
                  <a:srgbClr val="003366"/>
                </a:solidFill>
                <a:latin typeface="標楷體" pitchFamily="65" charset="-120"/>
              </a:rPr>
              <a:t>歡迎洽詢</a:t>
            </a:r>
            <a:endParaRPr lang="zh-TW" altLang="en-US" sz="6000" b="1" dirty="0">
              <a:solidFill>
                <a:srgbClr val="003366"/>
              </a:solidFill>
              <a:latin typeface="標楷體" pitchFamily="65" charset="-120"/>
            </a:endParaRPr>
          </a:p>
        </p:txBody>
      </p:sp>
      <p:pic>
        <p:nvPicPr>
          <p:cNvPr id="197638" name="Picture 6" descr="圖片17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9144000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635896" y="841276"/>
            <a:ext cx="1944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8788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zh-TW" altLang="en-US" sz="5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前  言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90761" y="2135987"/>
            <a:ext cx="7913687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58775" indent="-358775" algn="just">
              <a:spcBef>
                <a:spcPct val="60000"/>
              </a:spcBef>
              <a:spcAft>
                <a:spcPts val="1200"/>
              </a:spcAft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本案係高雄場執行科技計畫</a:t>
            </a:r>
            <a:r>
              <a:rPr lang="zh-TW" altLang="en-US" sz="3200" b="1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火鶴花品種改良及栽培技術</a:t>
            </a:r>
            <a:r>
              <a:rPr lang="zh-TW" altLang="en-US" sz="3200" b="1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改進</a:t>
            </a: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」之研發成果</a:t>
            </a:r>
          </a:p>
          <a:p>
            <a:pPr marL="358775" indent="-358775" algn="just">
              <a:spcBef>
                <a:spcPct val="60000"/>
              </a:spcBef>
              <a:spcAft>
                <a:spcPts val="1200"/>
              </a:spcAft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計畫執行期間為</a:t>
            </a:r>
            <a:r>
              <a:rPr lang="en-US" altLang="zh-TW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102</a:t>
            </a: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年</a:t>
            </a:r>
            <a:r>
              <a:rPr lang="en-US" altLang="zh-TW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月至</a:t>
            </a:r>
            <a:r>
              <a:rPr lang="en-US" altLang="zh-TW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105</a:t>
            </a: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年</a:t>
            </a:r>
            <a:r>
              <a:rPr lang="en-US" altLang="zh-TW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12</a:t>
            </a: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月，計畫總經費約</a:t>
            </a:r>
            <a:r>
              <a:rPr lang="en-US" altLang="zh-TW" sz="3200" b="1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521</a:t>
            </a: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萬元</a:t>
            </a:r>
          </a:p>
          <a:p>
            <a:pPr marL="358775" indent="-358775" algn="just">
              <a:spcBef>
                <a:spcPct val="60000"/>
              </a:spcBef>
              <a:spcAft>
                <a:spcPts val="1200"/>
              </a:spcAft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本項成果約花費經費</a:t>
            </a:r>
            <a:r>
              <a:rPr lang="en-US" altLang="zh-TW" sz="3200" b="1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116</a:t>
            </a:r>
            <a:r>
              <a:rPr lang="zh-TW" altLang="en-US" sz="32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萬元</a:t>
            </a:r>
          </a:p>
        </p:txBody>
      </p:sp>
    </p:spTree>
    <p:extLst>
      <p:ext uri="{BB962C8B-B14F-4D97-AF65-F5344CB8AC3E}">
        <p14:creationId xmlns:p14="http://schemas.microsoft.com/office/powerpoint/2010/main" val="10895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96888" y="1412875"/>
            <a:ext cx="8647112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荷蘭</a:t>
            </a:r>
            <a:r>
              <a:rPr lang="zh-TW" altLang="zh-TW" sz="2800" b="1" dirty="0">
                <a:solidFill>
                  <a:srgbClr val="000000"/>
                </a:solidFill>
                <a:ea typeface="標楷體" pitchFamily="65" charset="-120"/>
              </a:rPr>
              <a:t>：</a:t>
            </a:r>
            <a:r>
              <a:rPr lang="en-US" altLang="zh-TW" sz="2800" b="1" dirty="0">
                <a:solidFill>
                  <a:srgbClr val="0000FF"/>
                </a:solidFill>
                <a:ea typeface="標楷體" pitchFamily="65" charset="-120"/>
              </a:rPr>
              <a:t>80</a:t>
            </a:r>
            <a:r>
              <a:rPr lang="en-US" altLang="en-US" sz="2800" b="1" dirty="0">
                <a:solidFill>
                  <a:srgbClr val="0000FF"/>
                </a:solidFill>
                <a:ea typeface="標楷體" pitchFamily="65" charset="-120"/>
              </a:rPr>
              <a:t>～</a:t>
            </a:r>
            <a:r>
              <a:rPr lang="en-US" altLang="zh-TW" sz="2800" b="1" dirty="0">
                <a:solidFill>
                  <a:srgbClr val="0000FF"/>
                </a:solidFill>
                <a:ea typeface="標楷體" pitchFamily="65" charset="-120"/>
              </a:rPr>
              <a:t>90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切花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，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70</a:t>
            </a:r>
            <a:r>
              <a:rPr lang="en-US" altLang="en-US" sz="2800" b="1" dirty="0">
                <a:solidFill>
                  <a:srgbClr val="000000"/>
                </a:solidFill>
                <a:ea typeface="標楷體" pitchFamily="65" charset="-120"/>
              </a:rPr>
              <a:t>～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75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盆花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)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美國：</a:t>
            </a:r>
            <a:r>
              <a:rPr lang="en-US" altLang="zh-TW" sz="2800" b="1" dirty="0">
                <a:solidFill>
                  <a:srgbClr val="0000FF"/>
                </a:solidFill>
                <a:ea typeface="標楷體" pitchFamily="65" charset="-120"/>
              </a:rPr>
              <a:t>50</a:t>
            </a:r>
            <a:r>
              <a:rPr lang="zh-TW" altLang="en-US" sz="2800" b="1" dirty="0">
                <a:solidFill>
                  <a:srgbClr val="0000FF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盆花、切花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)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韓國：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10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盆花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)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日本：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10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盆花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)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中國：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140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盆花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)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越南、馬來西亞、泰國、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  模里西斯、巴西</a:t>
            </a:r>
            <a:r>
              <a:rPr lang="en-US" altLang="zh-TW" sz="2800" b="1" dirty="0">
                <a:solidFill>
                  <a:srgbClr val="000000"/>
                </a:solidFill>
                <a:ea typeface="標楷體" pitchFamily="65" charset="-120"/>
              </a:rPr>
              <a:t>…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Blip>
                <a:blip r:embed="rId2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標楷體" pitchFamily="65" charset="-120"/>
              </a:rPr>
              <a:t>台灣：</a:t>
            </a:r>
            <a:r>
              <a:rPr lang="en-US" altLang="zh-TW" sz="2800" b="1" dirty="0" smtClean="0">
                <a:solidFill>
                  <a:srgbClr val="FF0000"/>
                </a:solidFill>
                <a:ea typeface="標楷體" pitchFamily="65" charset="-120"/>
              </a:rPr>
              <a:t>177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切花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)</a:t>
            </a:r>
          </a:p>
          <a:p>
            <a:pPr algn="just" eaLnBrk="1" hangingPunct="1">
              <a:spcBef>
                <a:spcPct val="30000"/>
              </a:spcBef>
              <a:buSzPct val="80000"/>
              <a:buFont typeface="Wingdings" pitchFamily="2" charset="2"/>
              <a:buNone/>
            </a:pP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              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約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10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公頃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盆花 ，年產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30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萬盆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) </a:t>
            </a:r>
          </a:p>
          <a:p>
            <a:pPr algn="just" eaLnBrk="1" hangingPunct="1">
              <a:spcBef>
                <a:spcPct val="50000"/>
              </a:spcBef>
              <a:buSzPct val="80000"/>
              <a:buFont typeface="Wingdings" pitchFamily="2" charset="2"/>
              <a:buBlip>
                <a:blip r:embed="rId2"/>
              </a:buBlip>
            </a:pPr>
            <a:endParaRPr lang="en-US" altLang="zh-TW" sz="2800" b="1" dirty="0">
              <a:solidFill>
                <a:srgbClr val="FF0000"/>
              </a:solidFill>
              <a:ea typeface="標楷體" pitchFamily="65" charset="-120"/>
            </a:endParaRPr>
          </a:p>
          <a:p>
            <a:pPr algn="just" eaLnBrk="1" hangingPunct="1">
              <a:spcBef>
                <a:spcPct val="50000"/>
              </a:spcBef>
              <a:buSzPct val="80000"/>
              <a:buFont typeface="Wingdings" pitchFamily="2" charset="2"/>
              <a:buBlip>
                <a:blip r:embed="rId2"/>
              </a:buBlip>
            </a:pPr>
            <a:endParaRPr lang="en-US" altLang="zh-TW" sz="2800" b="1" dirty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/>
            <a:endParaRPr lang="zh-TW" altLang="en-US" sz="3200" dirty="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907704" y="549275"/>
            <a:ext cx="52565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全球火</a:t>
            </a:r>
            <a:r>
              <a:rPr lang="zh-TW" altLang="en-US" sz="4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鶴花生產</a:t>
            </a:r>
            <a:r>
              <a:rPr lang="zh-TW" altLang="en-US" sz="4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現況</a:t>
            </a:r>
          </a:p>
        </p:txBody>
      </p:sp>
      <p:pic>
        <p:nvPicPr>
          <p:cNvPr id="6148" name="Picture 4" descr="商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706688"/>
            <a:ext cx="34575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64163" y="5337175"/>
            <a:ext cx="324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rgbClr val="000000"/>
                </a:solidFill>
                <a:ea typeface="標楷體" pitchFamily="65" charset="-120"/>
              </a:rPr>
              <a:t>荷蘭花卉拍賣市場</a:t>
            </a:r>
            <a:r>
              <a:rPr lang="en-US" altLang="zh-TW" sz="2000" b="1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~</a:t>
            </a:r>
            <a:r>
              <a:rPr lang="zh-TW" altLang="en-US" sz="2000" b="1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火鶴花</a:t>
            </a:r>
          </a:p>
        </p:txBody>
      </p:sp>
    </p:spTree>
    <p:extLst>
      <p:ext uri="{BB962C8B-B14F-4D97-AF65-F5344CB8AC3E}">
        <p14:creationId xmlns:p14="http://schemas.microsoft.com/office/powerpoint/2010/main" val="9870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43887" cy="10795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台灣火鶴花生產現況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93838"/>
            <a:ext cx="8064500" cy="44561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en-US" altLang="zh-TW" b="1" dirty="0" smtClean="0">
                <a:latin typeface="+mj-lt"/>
                <a:ea typeface="標楷體" pitchFamily="65" charset="-120"/>
              </a:rPr>
              <a:t>2016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年全台栽培面積為</a:t>
            </a:r>
            <a:r>
              <a:rPr lang="en-US" altLang="zh-TW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177</a:t>
            </a:r>
            <a:r>
              <a:rPr lang="zh-TW" altLang="en-US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公頃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kumimoji="0" lang="zh-TW" altLang="en-US" b="1" dirty="0" smtClean="0">
                <a:latin typeface="+mj-lt"/>
                <a:ea typeface="標楷體" pitchFamily="65" charset="-120"/>
              </a:rPr>
              <a:t>主要生產地區</a:t>
            </a:r>
            <a:r>
              <a:rPr kumimoji="0" lang="en-US" altLang="zh-TW" b="1" dirty="0" smtClean="0">
                <a:latin typeface="+mj-lt"/>
                <a:ea typeface="標楷體" pitchFamily="65" charset="-120"/>
              </a:rPr>
              <a:t>-</a:t>
            </a:r>
            <a:r>
              <a:rPr kumimoji="0" lang="zh-TW" altLang="en-US" b="1" dirty="0" smtClean="0">
                <a:latin typeface="+mj-lt"/>
                <a:ea typeface="標楷體" pitchFamily="65" charset="-120"/>
              </a:rPr>
              <a:t>台中、南投、嘉義、台南、</a:t>
            </a:r>
            <a:r>
              <a:rPr kumimoji="0" lang="zh-TW" altLang="en-US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高雄</a:t>
            </a:r>
            <a:r>
              <a:rPr kumimoji="0" lang="en-US" altLang="zh-TW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(42</a:t>
            </a:r>
            <a:r>
              <a:rPr kumimoji="0" lang="zh-TW" altLang="en-US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公頃</a:t>
            </a:r>
            <a:r>
              <a:rPr kumimoji="0" lang="en-US" altLang="zh-TW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)</a:t>
            </a:r>
            <a:r>
              <a:rPr kumimoji="0" lang="zh-TW" altLang="en-US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、屏東</a:t>
            </a:r>
            <a:r>
              <a:rPr kumimoji="0" lang="en-US" altLang="zh-TW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(25</a:t>
            </a:r>
            <a:r>
              <a:rPr kumimoji="0" lang="zh-TW" altLang="en-US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公頃</a:t>
            </a:r>
            <a:r>
              <a:rPr kumimoji="0" lang="en-US" altLang="zh-TW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)</a:t>
            </a:r>
            <a:r>
              <a:rPr kumimoji="0" lang="zh-TW" altLang="en-US" b="1" dirty="0" smtClean="0">
                <a:latin typeface="+mj-lt"/>
                <a:ea typeface="標楷體" pitchFamily="65" charset="-120"/>
              </a:rPr>
              <a:t>。</a:t>
            </a:r>
            <a:endParaRPr kumimoji="0" lang="zh-TW" altLang="en-US" b="1" dirty="0" smtClean="0">
              <a:solidFill>
                <a:srgbClr val="FF0000"/>
              </a:solidFill>
              <a:latin typeface="+mj-lt"/>
              <a:ea typeface="標楷體" pitchFamily="65" charset="-12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b="1" dirty="0" smtClean="0">
                <a:latin typeface="+mj-lt"/>
                <a:ea typeface="標楷體" pitchFamily="65" charset="-120"/>
              </a:rPr>
              <a:t>外銷量為</a:t>
            </a:r>
            <a:r>
              <a:rPr lang="en-US" altLang="zh-TW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729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萬支，內銷量</a:t>
            </a:r>
            <a:r>
              <a:rPr lang="en-US" altLang="zh-TW" b="1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811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萬支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(2016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) 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b="1" dirty="0" smtClean="0">
                <a:latin typeface="+mj-lt"/>
                <a:ea typeface="標楷體" pitchFamily="65" charset="-120"/>
              </a:rPr>
              <a:t>占日本市場</a:t>
            </a:r>
            <a:r>
              <a:rPr lang="en-US" altLang="zh-TW" b="1" dirty="0" smtClean="0">
                <a:solidFill>
                  <a:srgbClr val="FF3300"/>
                </a:solidFill>
                <a:latin typeface="+mj-lt"/>
                <a:ea typeface="標楷體" pitchFamily="65" charset="-120"/>
              </a:rPr>
              <a:t>81% 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。</a:t>
            </a:r>
            <a:endParaRPr lang="en-US" altLang="zh-TW" b="1" dirty="0" smtClean="0">
              <a:latin typeface="+mj-lt"/>
              <a:ea typeface="標楷體" pitchFamily="65" charset="-12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en-US" altLang="zh-TW" b="1" dirty="0">
                <a:latin typeface="+mj-lt"/>
                <a:ea typeface="標楷體" pitchFamily="65" charset="-120"/>
              </a:rPr>
              <a:t> </a:t>
            </a:r>
            <a:r>
              <a:rPr lang="zh-TW" altLang="en-US" b="1" dirty="0" smtClean="0">
                <a:ea typeface="標楷體" pitchFamily="65" charset="-120"/>
              </a:rPr>
              <a:t>其他市場：</a:t>
            </a:r>
            <a:endParaRPr lang="en-US" altLang="zh-TW" b="1" dirty="0" smtClean="0">
              <a:ea typeface="標楷體" pitchFamily="65" charset="-12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TW" altLang="en-US" b="1" dirty="0">
                <a:ea typeface="標楷體" pitchFamily="65" charset="-120"/>
              </a:rPr>
              <a:t> </a:t>
            </a:r>
            <a:r>
              <a:rPr lang="zh-TW" altLang="en-US" b="1" dirty="0" smtClean="0">
                <a:ea typeface="標楷體" pitchFamily="65" charset="-120"/>
              </a:rPr>
              <a:t>   中國</a:t>
            </a:r>
            <a:r>
              <a:rPr lang="zh-TW" altLang="en-US" b="1" dirty="0" smtClean="0">
                <a:latin typeface="新細明體"/>
                <a:ea typeface="新細明體"/>
              </a:rPr>
              <a:t>、</a:t>
            </a:r>
            <a:r>
              <a:rPr lang="zh-TW" altLang="en-US" b="1" dirty="0" smtClean="0">
                <a:ea typeface="標楷體" pitchFamily="65" charset="-120"/>
              </a:rPr>
              <a:t>香港、新加坡</a:t>
            </a:r>
            <a:endParaRPr lang="en-US" altLang="zh-TW" b="1" dirty="0" smtClean="0">
              <a:ea typeface="標楷體" pitchFamily="65" charset="-12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580063" y="5949950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台灣火鶴切花採收</a:t>
            </a:r>
          </a:p>
        </p:txBody>
      </p:sp>
      <p:pic>
        <p:nvPicPr>
          <p:cNvPr id="33797" name="Picture 5" descr="DSCN96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87800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864071"/>
            <a:ext cx="9144000" cy="51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8064500" cy="445611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2400" dirty="0" smtClean="0">
                <a:latin typeface="+mj-lt"/>
                <a:ea typeface="標楷體" pitchFamily="65" charset="-120"/>
              </a:rPr>
              <a:t>株</a:t>
            </a:r>
            <a:r>
              <a:rPr lang="zh-TW" altLang="en-US" sz="2400" dirty="0">
                <a:latin typeface="+mj-lt"/>
                <a:ea typeface="標楷體" pitchFamily="65" charset="-120"/>
              </a:rPr>
              <a:t>型：植株大型，分枝性弱。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2400" dirty="0" smtClean="0">
                <a:latin typeface="+mj-lt"/>
                <a:ea typeface="標楷體" pitchFamily="65" charset="-120"/>
              </a:rPr>
              <a:t>葉片</a:t>
            </a:r>
            <a:r>
              <a:rPr lang="zh-TW" altLang="en-US" sz="2400" dirty="0">
                <a:latin typeface="+mj-lt"/>
                <a:ea typeface="標楷體" pitchFamily="65" charset="-120"/>
              </a:rPr>
              <a:t>：形狀卵形，長寬為</a:t>
            </a:r>
            <a:r>
              <a:rPr lang="en-US" altLang="zh-TW" sz="2400" dirty="0">
                <a:latin typeface="+mj-lt"/>
                <a:ea typeface="標楷體" pitchFamily="65" charset="-120"/>
              </a:rPr>
              <a:t>29.6×19.4cm</a:t>
            </a:r>
            <a:r>
              <a:rPr lang="zh-TW" altLang="en-US" sz="2400" dirty="0">
                <a:latin typeface="+mj-lt"/>
                <a:ea typeface="標楷體" pitchFamily="65" charset="-120"/>
              </a:rPr>
              <a:t>，葉柄長度約</a:t>
            </a:r>
            <a:r>
              <a:rPr lang="en-US" altLang="zh-TW" sz="2400" dirty="0">
                <a:latin typeface="+mj-lt"/>
                <a:ea typeface="標楷體" pitchFamily="65" charset="-120"/>
              </a:rPr>
              <a:t>57.5cm</a:t>
            </a:r>
            <a:r>
              <a:rPr lang="zh-TW" altLang="en-US" sz="2400" dirty="0">
                <a:latin typeface="+mj-lt"/>
                <a:ea typeface="標楷體" pitchFamily="65" charset="-120"/>
              </a:rPr>
              <a:t>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2400" dirty="0" smtClean="0">
                <a:latin typeface="+mj-lt"/>
                <a:ea typeface="標楷體" pitchFamily="65" charset="-120"/>
              </a:rPr>
              <a:t>花苞</a:t>
            </a:r>
            <a:r>
              <a:rPr lang="zh-TW" altLang="en-US" sz="2400" dirty="0">
                <a:latin typeface="+mj-lt"/>
                <a:ea typeface="標楷體" pitchFamily="65" charset="-120"/>
              </a:rPr>
              <a:t>片：</a:t>
            </a:r>
            <a:r>
              <a:rPr lang="zh-TW" altLang="en-US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鬱金香花型</a:t>
            </a:r>
            <a:r>
              <a:rPr lang="zh-TW" altLang="en-US" sz="2400" dirty="0">
                <a:latin typeface="+mj-lt"/>
                <a:ea typeface="標楷體" pitchFamily="65" charset="-120"/>
              </a:rPr>
              <a:t>，花苞片寬度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11〜13</a:t>
            </a:r>
            <a:r>
              <a:rPr lang="zh-TW" altLang="en-US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公分</a:t>
            </a:r>
            <a:r>
              <a:rPr lang="zh-TW" altLang="en-US" sz="2400" dirty="0">
                <a:latin typeface="+mj-lt"/>
                <a:ea typeface="標楷體" pitchFamily="65" charset="-120"/>
              </a:rPr>
              <a:t>，花梗長度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50〜67</a:t>
            </a:r>
            <a:r>
              <a:rPr lang="zh-TW" altLang="en-US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公分</a:t>
            </a:r>
            <a:r>
              <a:rPr lang="zh-TW" altLang="en-US" sz="2400" dirty="0">
                <a:latin typeface="+mj-lt"/>
                <a:ea typeface="標楷體" pitchFamily="65" charset="-120"/>
              </a:rPr>
              <a:t>，符合外銷規格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公分</a:t>
            </a:r>
            <a:r>
              <a:rPr lang="zh-TW" altLang="en-US" sz="2400" dirty="0">
                <a:latin typeface="+mj-lt"/>
                <a:ea typeface="標楷體" pitchFamily="65" charset="-120"/>
              </a:rPr>
              <a:t>以上。表面主要顏色為紅色。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2400" dirty="0" smtClean="0">
                <a:latin typeface="+mj-lt"/>
                <a:ea typeface="標楷體" pitchFamily="65" charset="-120"/>
              </a:rPr>
              <a:t>肉</a:t>
            </a:r>
            <a:r>
              <a:rPr lang="zh-TW" altLang="en-US" sz="2400" dirty="0">
                <a:latin typeface="+mj-lt"/>
                <a:ea typeface="標楷體" pitchFamily="65" charset="-120"/>
              </a:rPr>
              <a:t>穗花序：未成熟花序基部主要顏色為橘黃色，成熟花序基部主要顏色為粉紅色。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2400" dirty="0" smtClean="0">
                <a:latin typeface="+mj-lt"/>
                <a:ea typeface="標楷體" pitchFamily="65" charset="-120"/>
              </a:rPr>
              <a:t>切</a:t>
            </a:r>
            <a:r>
              <a:rPr lang="zh-TW" altLang="en-US" sz="2400" dirty="0">
                <a:latin typeface="+mj-lt"/>
                <a:ea typeface="標楷體" pitchFamily="65" charset="-120"/>
              </a:rPr>
              <a:t>花瓶插壽命及產量：花苞片瓶插壽命約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10〜14</a:t>
            </a:r>
            <a:r>
              <a:rPr lang="zh-TW" altLang="en-US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天</a:t>
            </a:r>
            <a:r>
              <a:rPr lang="zh-TW" altLang="en-US" sz="2400" dirty="0">
                <a:latin typeface="+mj-lt"/>
                <a:ea typeface="標楷體" pitchFamily="65" charset="-120"/>
              </a:rPr>
              <a:t>。單株年切花產量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6〜7</a:t>
            </a:r>
            <a:r>
              <a:rPr lang="zh-TW" altLang="en-US" sz="2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支</a:t>
            </a:r>
            <a:r>
              <a:rPr lang="zh-TW" altLang="en-US" sz="2400" dirty="0">
                <a:latin typeface="+mj-lt"/>
                <a:ea typeface="標楷體" pitchFamily="65" charset="-120"/>
              </a:rPr>
              <a:t>，全年產量穩定。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  <a:defRPr/>
            </a:pPr>
            <a:endParaRPr lang="en-US" altLang="zh-TW" sz="2400" b="1" dirty="0" smtClean="0">
              <a:latin typeface="+mj-lt"/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806278" y="410778"/>
            <a:ext cx="5764720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高雄</a:t>
            </a:r>
            <a:r>
              <a:rPr lang="en-US" altLang="zh-TW" sz="4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3</a:t>
            </a:r>
            <a:r>
              <a:rPr lang="zh-TW" altLang="en-US" sz="4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號</a:t>
            </a:r>
            <a:r>
              <a:rPr lang="en-US" altLang="zh-TW" sz="4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4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紅</a:t>
            </a:r>
            <a:r>
              <a:rPr lang="zh-TW" altLang="en-US" sz="4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鈴品種特性</a:t>
            </a:r>
            <a:endParaRPr lang="en-US" altLang="zh-TW" sz="4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1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403475" y="409575"/>
            <a:ext cx="41846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458788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zh-TW" altLang="en-US" sz="4800" b="1" smtClean="0">
                <a:solidFill>
                  <a:srgbClr val="003366"/>
                </a:solidFill>
              </a:rPr>
              <a:t>技術移轉方式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8313" y="1727746"/>
            <a:ext cx="81359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marL="271463" indent="-271463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333399"/>
                </a:solidFill>
              </a:rPr>
              <a:t>非專屬授權</a:t>
            </a:r>
          </a:p>
          <a:p>
            <a:pPr marL="271463" indent="-271463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00"/>
                </a:solidFill>
              </a:rPr>
              <a:t> 授權金：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高雄</a:t>
            </a:r>
            <a:r>
              <a:rPr lang="en-US" altLang="zh-TW" sz="3200" b="1" dirty="0">
                <a:solidFill>
                  <a:srgbClr val="FF0000"/>
                </a:solidFill>
              </a:rPr>
              <a:t>3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號每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15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萬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271463" indent="-271463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85000"/>
              <a:buBlip>
                <a:blip r:embed="rId3"/>
              </a:buBlip>
            </a:pPr>
            <a:r>
              <a:rPr lang="zh-TW" altLang="en-US" sz="3200" b="1" dirty="0">
                <a:solidFill>
                  <a:srgbClr val="000000"/>
                </a:solidFill>
              </a:rPr>
              <a:t>衍生利益金：</a:t>
            </a:r>
            <a:r>
              <a:rPr lang="zh-TW" altLang="en-US" sz="3200" b="1" dirty="0" smtClean="0">
                <a:solidFill>
                  <a:srgbClr val="000000"/>
                </a:solidFill>
              </a:rPr>
              <a:t>無</a:t>
            </a:r>
            <a:endParaRPr lang="en-US" altLang="zh-TW" sz="3200" b="1" dirty="0" smtClean="0">
              <a:solidFill>
                <a:srgbClr val="000000"/>
              </a:solidFill>
            </a:endParaRPr>
          </a:p>
          <a:p>
            <a:pPr marL="271463" indent="-271463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85000"/>
              <a:buBlip>
                <a:blip r:embed="rId3"/>
              </a:buBlip>
            </a:pPr>
            <a:r>
              <a:rPr lang="zh-TW" altLang="en-US" sz="3200" b="1" dirty="0">
                <a:solidFill>
                  <a:srgbClr val="000000"/>
                </a:solidFill>
              </a:rPr>
              <a:t>研發經費</a:t>
            </a:r>
            <a:r>
              <a:rPr lang="zh-TW" altLang="zh-TW" sz="3200" b="1" dirty="0">
                <a:solidFill>
                  <a:srgbClr val="000000"/>
                </a:solidFill>
              </a:rPr>
              <a:t>：</a:t>
            </a:r>
            <a:r>
              <a:rPr lang="zh-TW" altLang="en-US" sz="3200" b="1" dirty="0">
                <a:solidFill>
                  <a:srgbClr val="000000"/>
                </a:solidFill>
              </a:rPr>
              <a:t>高雄</a:t>
            </a:r>
            <a:r>
              <a:rPr lang="en-US" altLang="zh-TW" sz="3200" b="1" dirty="0">
                <a:solidFill>
                  <a:srgbClr val="000000"/>
                </a:solidFill>
              </a:rPr>
              <a:t>3</a:t>
            </a:r>
            <a:r>
              <a:rPr lang="zh-TW" altLang="en-US" sz="3200" b="1" dirty="0">
                <a:solidFill>
                  <a:srgbClr val="000000"/>
                </a:solidFill>
              </a:rPr>
              <a:t>號占計畫總經費 </a:t>
            </a:r>
            <a:r>
              <a:rPr lang="en-US" altLang="zh-TW" sz="3200" b="1" dirty="0">
                <a:solidFill>
                  <a:srgbClr val="000000"/>
                </a:solidFill>
              </a:rPr>
              <a:t>22.26 </a:t>
            </a:r>
            <a:r>
              <a:rPr lang="en-US" altLang="zh-TW" sz="3200" b="1" dirty="0" smtClean="0">
                <a:solidFill>
                  <a:srgbClr val="000000"/>
                </a:solidFill>
              </a:rPr>
              <a:t>%</a:t>
            </a:r>
          </a:p>
          <a:p>
            <a:pPr marL="271463" indent="-271463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85000"/>
              <a:buBlip>
                <a:blip r:embed="rId3"/>
              </a:buBlip>
            </a:pPr>
            <a:r>
              <a:rPr lang="zh-TW" altLang="en-US" sz="3200" b="1" dirty="0">
                <a:solidFill>
                  <a:srgbClr val="000000"/>
                </a:solidFill>
              </a:rPr>
              <a:t>授權</a:t>
            </a:r>
            <a:r>
              <a:rPr lang="zh-TW" altLang="en-US" sz="3200" b="1" dirty="0" smtClean="0">
                <a:solidFill>
                  <a:srgbClr val="000000"/>
                </a:solidFill>
              </a:rPr>
              <a:t>後半年內</a:t>
            </a:r>
            <a:r>
              <a:rPr lang="zh-TW" altLang="en-US" sz="3200" b="1" dirty="0">
                <a:solidFill>
                  <a:srgbClr val="000000"/>
                </a:solidFill>
              </a:rPr>
              <a:t>提供種</a:t>
            </a:r>
            <a:r>
              <a:rPr lang="zh-TW" altLang="en-US" sz="3200" b="1" dirty="0" smtClean="0">
                <a:solidFill>
                  <a:srgbClr val="000000"/>
                </a:solidFill>
              </a:rPr>
              <a:t>苗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100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株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95513" y="768350"/>
            <a:ext cx="472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458788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zh-TW" altLang="en-US" sz="4400" b="1" smtClean="0">
                <a:solidFill>
                  <a:srgbClr val="003366"/>
                </a:solidFill>
              </a:rPr>
              <a:t>非專屬授權條件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87624" y="1991965"/>
            <a:ext cx="73215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42913" indent="-442913">
              <a:spcBef>
                <a:spcPct val="30000"/>
              </a:spcBef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</a:rPr>
              <a:t>接受授權者條件</a:t>
            </a:r>
          </a:p>
          <a:p>
            <a:pPr marL="622300" lvl="1" algn="just">
              <a:spcBef>
                <a:spcPct val="30000"/>
              </a:spcBef>
              <a:buClr>
                <a:srgbClr val="006600"/>
              </a:buClr>
              <a:buSzPct val="85000"/>
              <a:buFont typeface="Wingdings" pitchFamily="2" charset="2"/>
              <a:buNone/>
            </a:pPr>
            <a:r>
              <a:rPr kumimoji="0" lang="zh-TW" altLang="en-US" sz="3200" b="1" dirty="0" smtClean="0">
                <a:solidFill>
                  <a:srgbClr val="000000"/>
                </a:solidFill>
                <a:latin typeface="標楷體" pitchFamily="65" charset="-120"/>
              </a:rPr>
              <a:t>從事種子及種苗生產之廠商</a:t>
            </a:r>
            <a:r>
              <a:rPr kumimoji="0" lang="zh-TW" altLang="en-US" sz="3200" b="1" dirty="0" smtClean="0">
                <a:solidFill>
                  <a:srgbClr val="000000"/>
                </a:solidFill>
                <a:latin typeface="Arial" charset="0"/>
              </a:rPr>
              <a:t>、</a:t>
            </a:r>
            <a:r>
              <a:rPr kumimoji="0" lang="zh-TW" altLang="en-US" sz="3200" b="1" dirty="0" smtClean="0">
                <a:solidFill>
                  <a:srgbClr val="000000"/>
                </a:solidFill>
                <a:latin typeface="標楷體" pitchFamily="65" charset="-120"/>
              </a:rPr>
              <a:t>法人、農民團體及有研發能力之農民，且具產品銷售經驗者</a:t>
            </a:r>
          </a:p>
          <a:p>
            <a:pPr marL="442913" indent="-442913">
              <a:spcBef>
                <a:spcPct val="30000"/>
              </a:spcBef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</a:rPr>
              <a:t>授權地區</a:t>
            </a:r>
          </a:p>
          <a:p>
            <a:pPr marL="622300" lvl="1">
              <a:spcBef>
                <a:spcPct val="30000"/>
              </a:spcBef>
              <a:buClr>
                <a:srgbClr val="006600"/>
              </a:buClr>
              <a:buSzPct val="85000"/>
              <a:buFont typeface="Wingdings" pitchFamily="2" charset="2"/>
              <a:buNone/>
            </a:pPr>
            <a:r>
              <a:rPr kumimoji="0" lang="zh-TW" altLang="en-US" sz="3200" b="1" dirty="0" smtClean="0">
                <a:solidFill>
                  <a:srgbClr val="000000"/>
                </a:solidFill>
                <a:latin typeface="標楷體" pitchFamily="65" charset="-120"/>
              </a:rPr>
              <a:t>臺灣地區</a:t>
            </a:r>
          </a:p>
        </p:txBody>
      </p:sp>
    </p:spTree>
    <p:extLst>
      <p:ext uri="{BB962C8B-B14F-4D97-AF65-F5344CB8AC3E}">
        <p14:creationId xmlns:p14="http://schemas.microsoft.com/office/powerpoint/2010/main" val="25619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35300" y="265460"/>
            <a:ext cx="27606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458788">
              <a:buClr>
                <a:srgbClr val="FFFF00"/>
              </a:buClr>
              <a:buSzPct val="90000"/>
              <a:buFont typeface="Monotype Sorts" pitchFamily="2" charset="2"/>
              <a:buNone/>
            </a:pPr>
            <a:r>
              <a:rPr lang="zh-TW" altLang="en-US" sz="4400" b="1" dirty="0" smtClean="0">
                <a:solidFill>
                  <a:srgbClr val="003366"/>
                </a:solidFill>
              </a:rPr>
              <a:t>預期效益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568171"/>
            <a:ext cx="8281987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57188" indent="-357188"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lang="zh-TW" altLang="en-US" sz="2600" b="1" dirty="0">
                <a:solidFill>
                  <a:srgbClr val="000000"/>
                </a:solidFill>
              </a:rPr>
              <a:t>切花火鶴新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品種</a:t>
            </a:r>
            <a:r>
              <a:rPr lang="zh-TW" altLang="en-US" sz="2600" b="1" dirty="0" smtClean="0">
                <a:solidFill>
                  <a:srgbClr val="000000"/>
                </a:solidFill>
                <a:latin typeface="新細明體"/>
                <a:ea typeface="新細明體"/>
              </a:rPr>
              <a:t>～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高雄</a:t>
            </a:r>
            <a:r>
              <a:rPr lang="en-US" altLang="zh-TW" sz="2600" b="1" dirty="0" smtClean="0">
                <a:solidFill>
                  <a:srgbClr val="000000"/>
                </a:solidFill>
              </a:rPr>
              <a:t>3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號</a:t>
            </a:r>
            <a:r>
              <a:rPr lang="zh-TW" altLang="en-US" sz="2600" b="1" dirty="0" smtClean="0">
                <a:solidFill>
                  <a:srgbClr val="00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瓶</a:t>
            </a:r>
            <a:r>
              <a:rPr lang="zh-TW" altLang="en-US" sz="2600" b="1" dirty="0">
                <a:solidFill>
                  <a:srgbClr val="FF0000"/>
                </a:solidFill>
              </a:rPr>
              <a:t>插壽命長</a:t>
            </a:r>
            <a:r>
              <a:rPr lang="zh-TW" altLang="en-US" sz="2600" b="1" dirty="0">
                <a:solidFill>
                  <a:srgbClr val="000000"/>
                </a:solidFill>
              </a:rPr>
              <a:t>，花朵觀賞期可長達</a:t>
            </a:r>
            <a:r>
              <a:rPr lang="en-US" altLang="zh-TW" sz="2600" b="1" dirty="0">
                <a:solidFill>
                  <a:srgbClr val="000000"/>
                </a:solidFill>
              </a:rPr>
              <a:t>2~4</a:t>
            </a:r>
            <a:r>
              <a:rPr lang="zh-TW" altLang="en-US" sz="2600" b="1" dirty="0">
                <a:solidFill>
                  <a:srgbClr val="000000"/>
                </a:solidFill>
              </a:rPr>
              <a:t>周，在花藝設計上的利用性極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高</a:t>
            </a:r>
            <a:r>
              <a:rPr lang="zh-TW" altLang="en-US" sz="2600" b="1" dirty="0" smtClean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2600" b="1" dirty="0" smtClean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357188" indent="-357188"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Wingdings" pitchFamily="2" charset="2"/>
              <a:buBlip>
                <a:blip r:embed="rId3"/>
              </a:buBlip>
            </a:pPr>
            <a:r>
              <a:rPr lang="zh-TW" altLang="en-US" sz="2600" b="1" dirty="0" smtClean="0">
                <a:solidFill>
                  <a:srgbClr val="000000"/>
                </a:solidFill>
              </a:rPr>
              <a:t>未來</a:t>
            </a:r>
            <a:r>
              <a:rPr lang="zh-TW" altLang="en-US" sz="2600" b="1" dirty="0">
                <a:solidFill>
                  <a:srgbClr val="000000"/>
                </a:solidFill>
              </a:rPr>
              <a:t>希望能夠持續提供更</a:t>
            </a:r>
            <a:r>
              <a:rPr lang="zh-TW" altLang="en-US" sz="2600" b="1" dirty="0">
                <a:solidFill>
                  <a:srgbClr val="FF0000"/>
                </a:solidFill>
              </a:rPr>
              <a:t>多樣化</a:t>
            </a:r>
            <a:r>
              <a:rPr lang="zh-TW" altLang="en-US" sz="2600" b="1" dirty="0">
                <a:solidFill>
                  <a:srgbClr val="000000"/>
                </a:solidFill>
              </a:rPr>
              <a:t>的品種選擇，將使火鶴花成為未來最具潛力的外銷花卉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。</a:t>
            </a:r>
            <a:endParaRPr lang="zh-TW" altLang="en-US" sz="26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" y="4005064"/>
            <a:ext cx="2454096" cy="206438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26" y="4016786"/>
            <a:ext cx="3630278" cy="20420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06426"/>
            <a:ext cx="2752517" cy="20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4478</TotalTime>
  <Words>688</Words>
  <Application>Microsoft Office PowerPoint</Application>
  <PresentationFormat>如螢幕大小 (4:3)</PresentationFormat>
  <Paragraphs>68</Paragraphs>
  <Slides>11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14" baseType="lpstr">
      <vt:lpstr>預設簡報設計</vt:lpstr>
      <vt:lpstr>1_預設簡報設計</vt:lpstr>
      <vt:lpstr>2_預設簡報設計</vt:lpstr>
      <vt:lpstr>PowerPoint 簡報</vt:lpstr>
      <vt:lpstr>PowerPoint 簡報</vt:lpstr>
      <vt:lpstr>PowerPoint 簡報</vt:lpstr>
      <vt:lpstr>台灣火鶴花生產現況</vt:lpstr>
      <vt:lpstr>PowerPoint 簡報</vt:lpstr>
      <vt:lpstr>高雄3號-紅鈴品種特性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316</cp:revision>
  <cp:lastPrinted>2017-09-07T06:54:16Z</cp:lastPrinted>
  <dcterms:created xsi:type="dcterms:W3CDTF">1601-01-01T00:00:00Z</dcterms:created>
  <dcterms:modified xsi:type="dcterms:W3CDTF">2017-09-08T08:29:37Z</dcterms:modified>
</cp:coreProperties>
</file>